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6"/>
  </p:notesMasterIdLst>
  <p:sldIdLst>
    <p:sldId id="256" r:id="rId2"/>
    <p:sldId id="257" r:id="rId3"/>
    <p:sldId id="265" r:id="rId4"/>
    <p:sldId id="264" r:id="rId5"/>
    <p:sldId id="266" r:id="rId6"/>
    <p:sldId id="267" r:id="rId7"/>
    <p:sldId id="258" r:id="rId8"/>
    <p:sldId id="260" r:id="rId9"/>
    <p:sldId id="259" r:id="rId10"/>
    <p:sldId id="272" r:id="rId11"/>
    <p:sldId id="261" r:id="rId12"/>
    <p:sldId id="263" r:id="rId13"/>
    <p:sldId id="271" r:id="rId14"/>
    <p:sldId id="26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6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2CD75-01F3-9142-98B7-4C639726DC5E}" type="datetimeFigureOut">
              <a:rPr lang="en-US" smtClean="0"/>
              <a:pPr/>
              <a:t>6/26/15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E8048C-85E4-994F-AF98-EB686B080B47}" type="slidenum">
              <a:rPr lang="en-US" smtClean="0"/>
              <a:pPr/>
              <a:t>‹#›</a:t>
            </a:fld>
            <a:endParaRPr lang="en-US"/>
          </a:p>
        </p:txBody>
      </p:sp>
    </p:spTree>
    <p:extLst>
      <p:ext uri="{BB962C8B-B14F-4D97-AF65-F5344CB8AC3E}">
        <p14:creationId xmlns:p14="http://schemas.microsoft.com/office/powerpoint/2010/main" val="27367441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www.youtube.com/watch?v</a:t>
            </a:r>
            <a:r>
              <a:rPr lang="en-US" dirty="0" smtClean="0"/>
              <a:t>=OI-bTpbkH4Y</a:t>
            </a:r>
          </a:p>
          <a:p>
            <a:endParaRPr lang="en-US" dirty="0"/>
          </a:p>
        </p:txBody>
      </p:sp>
      <p:sp>
        <p:nvSpPr>
          <p:cNvPr id="4" name="Slide Number Placeholder 3"/>
          <p:cNvSpPr>
            <a:spLocks noGrp="1"/>
          </p:cNvSpPr>
          <p:nvPr>
            <p:ph type="sldNum" sz="quarter" idx="10"/>
          </p:nvPr>
        </p:nvSpPr>
        <p:spPr/>
        <p:txBody>
          <a:bodyPr/>
          <a:lstStyle/>
          <a:p>
            <a:fld id="{4CE8048C-85E4-994F-AF98-EB686B080B4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B78D957C-D11C-3E49-8FDA-39535F2AA953}" type="datetimeFigureOut">
              <a:rPr lang="en-US" smtClean="0"/>
              <a:pPr/>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24E-B1FA-E147-BBA0-783E827CC3D5}"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B78D957C-D11C-3E49-8FDA-39535F2AA953}" type="datetimeFigureOut">
              <a:rPr lang="en-US" smtClean="0"/>
              <a:pPr/>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24E-B1FA-E147-BBA0-783E827CC3D5}"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B78D957C-D11C-3E49-8FDA-39535F2AA953}" type="datetimeFigureOut">
              <a:rPr lang="en-US" smtClean="0"/>
              <a:pPr/>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24E-B1FA-E147-BBA0-783E827CC3D5}"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8D957C-D11C-3E49-8FDA-39535F2AA953}" type="datetimeFigureOut">
              <a:rPr lang="en-US" smtClean="0"/>
              <a:pPr/>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8D957C-D11C-3E49-8FDA-39535F2AA953}" type="datetimeFigureOut">
              <a:rPr lang="en-US" smtClean="0"/>
              <a:pPr/>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78D957C-D11C-3E49-8FDA-39535F2AA953}" type="datetimeFigureOut">
              <a:rPr lang="en-US" smtClean="0"/>
              <a:pPr/>
              <a:t>6/26/15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78D957C-D11C-3E49-8FDA-39535F2AA953}" type="datetimeFigureOut">
              <a:rPr lang="en-US" smtClean="0"/>
              <a:pPr/>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78D957C-D11C-3E49-8FDA-39535F2AA953}" type="datetimeFigureOut">
              <a:rPr lang="en-US" smtClean="0"/>
              <a:pPr/>
              <a:t>6/26/15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8D957C-D11C-3E49-8FDA-39535F2AA953}" type="datetimeFigureOut">
              <a:rPr lang="en-US" smtClean="0"/>
              <a:pPr/>
              <a:t>6/26/15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D957C-D11C-3E49-8FDA-39535F2AA953}" type="datetimeFigureOut">
              <a:rPr lang="en-US" smtClean="0"/>
              <a:pPr/>
              <a:t>6/26/15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D957C-D11C-3E49-8FDA-39535F2AA953}" type="datetimeFigureOut">
              <a:rPr lang="en-US" smtClean="0"/>
              <a:pPr/>
              <a:t>6/26/15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BF24E-B1FA-E147-BBA0-783E827CC3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B78D957C-D11C-3E49-8FDA-39535F2AA953}" type="datetimeFigureOut">
              <a:rPr lang="en-US" smtClean="0"/>
              <a:pPr/>
              <a:t>6/26/15</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091BF24E-B1FA-E147-BBA0-783E827CC3D5}"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youtube.com/watch?v=OI-bTpbkH4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donorschoose.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iegog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022823" y="3194703"/>
            <a:ext cx="7551601" cy="1612607"/>
          </a:xfrm>
        </p:spPr>
        <p:txBody>
          <a:bodyPr/>
          <a:lstStyle/>
          <a:p>
            <a:r>
              <a:rPr lang="en-US" dirty="0" smtClean="0"/>
              <a:t>Crowd Control:  Armed with Rhetorical Force </a:t>
            </a:r>
            <a:endParaRPr lang="en-US" dirty="0"/>
          </a:p>
        </p:txBody>
      </p:sp>
      <p:sp>
        <p:nvSpPr>
          <p:cNvPr id="3" name="Subtitle 2"/>
          <p:cNvSpPr>
            <a:spLocks noGrp="1"/>
          </p:cNvSpPr>
          <p:nvPr>
            <p:ph type="subTitle" idx="1"/>
          </p:nvPr>
        </p:nvSpPr>
        <p:spPr/>
        <p:txBody>
          <a:bodyPr/>
          <a:lstStyle/>
          <a:p>
            <a:r>
              <a:rPr lang="en-US" dirty="0" smtClean="0"/>
              <a:t>Karen Trujillo and Jen England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Do We Even Need a Crowdsourcing Platform?</a:t>
            </a:r>
            <a:endParaRPr lang="en-US" dirty="0"/>
          </a:p>
        </p:txBody>
      </p:sp>
      <p:sp>
        <p:nvSpPr>
          <p:cNvPr id="3" name="Content Placeholder 2"/>
          <p:cNvSpPr>
            <a:spLocks noGrp="1"/>
          </p:cNvSpPr>
          <p:nvPr>
            <p:ph idx="1"/>
          </p:nvPr>
        </p:nvSpPr>
        <p:spPr>
          <a:xfrm>
            <a:off x="712788" y="3012141"/>
            <a:ext cx="7716838" cy="3845859"/>
          </a:xfrm>
        </p:spPr>
        <p:txBody>
          <a:bodyPr>
            <a:normAutofit fontScale="85000" lnSpcReduction="20000"/>
          </a:bodyPr>
          <a:lstStyle/>
          <a:p>
            <a:r>
              <a:rPr lang="en-US" dirty="0" smtClean="0"/>
              <a:t>Resources</a:t>
            </a:r>
          </a:p>
          <a:p>
            <a:pPr lvl="1"/>
            <a:r>
              <a:rPr lang="en-US" dirty="0" smtClean="0"/>
              <a:t>Education in Rhetoric</a:t>
            </a:r>
          </a:p>
          <a:p>
            <a:pPr lvl="1"/>
            <a:r>
              <a:rPr lang="en-US" dirty="0" smtClean="0"/>
              <a:t>Social Media</a:t>
            </a:r>
          </a:p>
          <a:p>
            <a:pPr lvl="1"/>
            <a:r>
              <a:rPr lang="en-US" dirty="0" smtClean="0"/>
              <a:t>Access to faculty, student and personal contacts</a:t>
            </a:r>
          </a:p>
          <a:p>
            <a:pPr lvl="1"/>
            <a:r>
              <a:rPr lang="en-US" dirty="0" smtClean="0"/>
              <a:t>Reasonable monetary goal</a:t>
            </a:r>
          </a:p>
          <a:p>
            <a:pPr lvl="1"/>
            <a:r>
              <a:rPr lang="en-US" dirty="0" smtClean="0"/>
              <a:t>Time</a:t>
            </a:r>
          </a:p>
          <a:p>
            <a:r>
              <a:rPr lang="en-US" dirty="0" smtClean="0"/>
              <a:t>Limitations</a:t>
            </a:r>
          </a:p>
          <a:p>
            <a:pPr lvl="1"/>
            <a:r>
              <a:rPr lang="en-US" dirty="0" smtClean="0"/>
              <a:t>Legal support</a:t>
            </a:r>
          </a:p>
          <a:p>
            <a:pPr lvl="1"/>
            <a:r>
              <a:rPr lang="en-US" dirty="0" smtClean="0"/>
              <a:t>We are trailblazers</a:t>
            </a:r>
          </a:p>
          <a:p>
            <a:pPr lvl="1">
              <a:buNone/>
            </a:pPr>
            <a:endParaRPr lang="en-US" dirty="0" smtClean="0"/>
          </a:p>
          <a:p>
            <a:pPr lvl="1">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Social Media</a:t>
            </a:r>
            <a:endParaRPr lang="en-US" dirty="0"/>
          </a:p>
        </p:txBody>
      </p:sp>
      <p:sp>
        <p:nvSpPr>
          <p:cNvPr id="3" name="Content Placeholder 2"/>
          <p:cNvSpPr>
            <a:spLocks noGrp="1"/>
          </p:cNvSpPr>
          <p:nvPr>
            <p:ph idx="1"/>
          </p:nvPr>
        </p:nvSpPr>
        <p:spPr/>
        <p:txBody>
          <a:bodyPr/>
          <a:lstStyle/>
          <a:p>
            <a:r>
              <a:rPr lang="en-US" dirty="0" err="1" smtClean="0"/>
              <a:t>Facebook</a:t>
            </a:r>
            <a:r>
              <a:rPr lang="en-US" dirty="0" smtClean="0"/>
              <a:t> &amp; Twitter</a:t>
            </a:r>
          </a:p>
          <a:p>
            <a:pPr lvl="1"/>
            <a:r>
              <a:rPr lang="en-US" dirty="0" smtClean="0"/>
              <a:t>Can be used to promote and share </a:t>
            </a:r>
            <a:r>
              <a:rPr lang="en-US" dirty="0" err="1" smtClean="0"/>
              <a:t>crowdsourcing</a:t>
            </a:r>
            <a:r>
              <a:rPr lang="en-US" dirty="0" smtClean="0"/>
              <a:t> platforms</a:t>
            </a:r>
          </a:p>
          <a:p>
            <a:pPr lvl="1"/>
            <a:r>
              <a:rPr lang="en-US" dirty="0" smtClean="0">
                <a:solidFill>
                  <a:srgbClr val="660066"/>
                </a:solidFill>
              </a:rPr>
              <a:t>Can become remediated </a:t>
            </a:r>
            <a:r>
              <a:rPr lang="en-US" dirty="0" err="1" smtClean="0">
                <a:solidFill>
                  <a:srgbClr val="660066"/>
                </a:solidFill>
              </a:rPr>
              <a:t>crowdsourcing</a:t>
            </a:r>
            <a:r>
              <a:rPr lang="en-US" dirty="0" smtClean="0">
                <a:solidFill>
                  <a:srgbClr val="660066"/>
                </a:solidFill>
              </a:rPr>
              <a:t> spaces</a:t>
            </a:r>
          </a:p>
          <a:p>
            <a:pPr lvl="1"/>
            <a:r>
              <a:rPr lang="en-US" dirty="0" smtClean="0"/>
              <a:t>Can be used to solicit stories/narratives about using technology and relationships to/with technology</a:t>
            </a:r>
          </a:p>
          <a:p>
            <a:pPr lvl="1"/>
            <a:endParaRPr lang="en-US" dirty="0" smtClean="0">
              <a:solidFill>
                <a:srgbClr val="660066"/>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Storytelling</a:t>
            </a:r>
            <a:endParaRPr lang="en-US" dirty="0"/>
          </a:p>
        </p:txBody>
      </p:sp>
      <p:sp>
        <p:nvSpPr>
          <p:cNvPr id="3" name="Content Placeholder 2"/>
          <p:cNvSpPr>
            <a:spLocks noGrp="1"/>
          </p:cNvSpPr>
          <p:nvPr>
            <p:ph idx="1"/>
          </p:nvPr>
        </p:nvSpPr>
        <p:spPr>
          <a:xfrm>
            <a:off x="712788" y="3012141"/>
            <a:ext cx="4796096" cy="3845859"/>
          </a:xfrm>
        </p:spPr>
        <p:txBody>
          <a:bodyPr>
            <a:normAutofit fontScale="70000" lnSpcReduction="20000"/>
          </a:bodyPr>
          <a:lstStyle/>
          <a:p>
            <a:r>
              <a:rPr lang="en-US" dirty="0" smtClean="0"/>
              <a:t>By creating a dialogue between ourselves as crowdsourcers and our target audiences, our crowd (or “customers”) for the platforms we will establish a space where technology stories can be shared and where transparency will be attended to.  </a:t>
            </a:r>
          </a:p>
          <a:p>
            <a:r>
              <a:rPr lang="en-US" dirty="0" smtClean="0"/>
              <a:t>We will invite and encourage our crowd (“customers”) to share in their girlhood technology stories as a way to inspire others and as a way of turning donators into more involved supporters of Girlhood Remixed   </a:t>
            </a:r>
          </a:p>
          <a:p>
            <a:pPr>
              <a:buNone/>
            </a:pPr>
            <a:r>
              <a:rPr lang="en-US" sz="1412" i="1" dirty="0" smtClean="0"/>
              <a:t>Likeable Social Media</a:t>
            </a:r>
            <a:r>
              <a:rPr lang="en-US" sz="1412" dirty="0" smtClean="0"/>
              <a:t>, Dave Kerpen</a:t>
            </a:r>
          </a:p>
          <a:p>
            <a:endParaRPr lang="en-US" dirty="0"/>
          </a:p>
        </p:txBody>
      </p:sp>
      <p:pic>
        <p:nvPicPr>
          <p:cNvPr id="4" name="Picture 3" descr="camp1 (1) copy.jpg"/>
          <p:cNvPicPr>
            <a:picLocks noChangeAspect="1"/>
          </p:cNvPicPr>
          <p:nvPr/>
        </p:nvPicPr>
        <p:blipFill>
          <a:blip r:embed="rId2"/>
          <a:stretch>
            <a:fillRect/>
          </a:stretch>
        </p:blipFill>
        <p:spPr>
          <a:xfrm>
            <a:off x="5508884" y="3245386"/>
            <a:ext cx="3179921" cy="23849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Goals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We live by and through stories that include stories of personal transformation, and growth.  Stories can change lives, and are the medium through which we live our lives.  </a:t>
            </a:r>
            <a:endParaRPr lang="en-US" dirty="0" smtClean="0"/>
          </a:p>
          <a:p>
            <a:r>
              <a:rPr lang="en-US" dirty="0" smtClean="0"/>
              <a:t>By soliciting technology stories via numerous social media platforms, we will engage donors and the interested reader as “word of mouth” and digital marketers for the project.  </a:t>
            </a:r>
          </a:p>
          <a:p>
            <a:r>
              <a:rPr lang="en-US" dirty="0" smtClean="0"/>
              <a:t>We will requesting that readers post a story and/or re-post our request.  Through this, hope to reach the sphere of influence of thousands.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Findings</a:t>
            </a:r>
            <a:endParaRPr lang="en-US" dirty="0"/>
          </a:p>
        </p:txBody>
      </p:sp>
      <p:sp>
        <p:nvSpPr>
          <p:cNvPr id="3" name="Content Placeholder 2"/>
          <p:cNvSpPr>
            <a:spLocks noGrp="1"/>
          </p:cNvSpPr>
          <p:nvPr>
            <p:ph idx="1"/>
          </p:nvPr>
        </p:nvSpPr>
        <p:spPr>
          <a:xfrm>
            <a:off x="712788" y="3012142"/>
            <a:ext cx="7716838" cy="3845858"/>
          </a:xfrm>
        </p:spPr>
        <p:txBody>
          <a:bodyPr>
            <a:normAutofit fontScale="85000" lnSpcReduction="20000"/>
          </a:bodyPr>
          <a:lstStyle/>
          <a:p>
            <a:r>
              <a:rPr lang="en-US" dirty="0" smtClean="0"/>
              <a:t>The role stories can play in encouraging shared experiences </a:t>
            </a:r>
          </a:p>
          <a:p>
            <a:pPr marL="342900" lvl="1" indent="-342900">
              <a:spcAft>
                <a:spcPts val="2000"/>
              </a:spcAft>
            </a:pPr>
            <a:r>
              <a:rPr lang="en-US" sz="2400" dirty="0" smtClean="0"/>
              <a:t>The ways in which shared experiences (emotional) can lead to feeling a connection with our research need: money for the camp (rational)</a:t>
            </a:r>
          </a:p>
          <a:p>
            <a:pPr marL="342900" lvl="1" indent="-342900">
              <a:spcAft>
                <a:spcPts val="2000"/>
              </a:spcAft>
            </a:pPr>
            <a:r>
              <a:rPr lang="en-US" sz="2400" dirty="0" smtClean="0"/>
              <a:t>The ways in which </a:t>
            </a:r>
            <a:r>
              <a:rPr lang="en-US" sz="2400" dirty="0" err="1" smtClean="0"/>
              <a:t>crowdsourcing</a:t>
            </a:r>
            <a:r>
              <a:rPr lang="en-US" sz="2400" dirty="0" smtClean="0"/>
              <a:t> platforms can act as sites/spaces for advocacy</a:t>
            </a:r>
          </a:p>
          <a:p>
            <a:pPr marL="342900" lvl="1" indent="-342900">
              <a:spcAft>
                <a:spcPts val="2000"/>
              </a:spcAft>
            </a:pPr>
            <a:r>
              <a:rPr lang="en-US" sz="2400" dirty="0" smtClean="0"/>
              <a:t>The rhetorical nature of </a:t>
            </a:r>
            <a:r>
              <a:rPr lang="en-US" sz="2400" dirty="0" err="1" smtClean="0"/>
              <a:t>crowdsourcing</a:t>
            </a:r>
            <a:r>
              <a:rPr lang="en-US" sz="2400" dirty="0" smtClean="0"/>
              <a:t> platforms</a:t>
            </a:r>
          </a:p>
          <a:p>
            <a:pPr marL="342900" lvl="1" indent="-342900">
              <a:spcAft>
                <a:spcPts val="2000"/>
              </a:spcAft>
            </a:pPr>
            <a:r>
              <a:rPr lang="en-US" sz="2400" dirty="0" smtClean="0"/>
              <a:t>The role social media can play in sharing stories, promoting advocacy, and remediating </a:t>
            </a:r>
            <a:r>
              <a:rPr lang="en-US" sz="2400" dirty="0" err="1" smtClean="0"/>
              <a:t>crowdsourcing</a:t>
            </a:r>
            <a:r>
              <a:rPr lang="en-US" sz="2400" dirty="0" smtClean="0"/>
              <a:t> sites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Girlhood Remixed Camp</a:t>
            </a:r>
            <a:endParaRPr lang="en-US" dirty="0"/>
          </a:p>
        </p:txBody>
      </p:sp>
      <p:sp>
        <p:nvSpPr>
          <p:cNvPr id="3" name="Content Placeholder 2"/>
          <p:cNvSpPr>
            <a:spLocks noGrp="1"/>
          </p:cNvSpPr>
          <p:nvPr>
            <p:ph idx="1"/>
          </p:nvPr>
        </p:nvSpPr>
        <p:spPr>
          <a:xfrm>
            <a:off x="712788" y="3012141"/>
            <a:ext cx="7904764" cy="3622333"/>
          </a:xfrm>
        </p:spPr>
        <p:txBody>
          <a:bodyPr>
            <a:normAutofit fontScale="77500" lnSpcReduction="20000"/>
          </a:bodyPr>
          <a:lstStyle/>
          <a:p>
            <a:r>
              <a:rPr lang="en-US" b="1" dirty="0" smtClean="0"/>
              <a:t>The </a:t>
            </a:r>
            <a:r>
              <a:rPr lang="x-none" b="1" dirty="0" smtClean="0"/>
              <a:t>Proje</a:t>
            </a:r>
            <a:r>
              <a:rPr lang="en-US" b="1" dirty="0" smtClean="0"/>
              <a:t>ct:  D</a:t>
            </a:r>
            <a:r>
              <a:rPr lang="x-none" dirty="0" smtClean="0"/>
              <a:t>igital literacy is becoming an increasingly important factor in academic, professional, and personal success.  Yet research by the American Association of University</a:t>
            </a:r>
            <a:r>
              <a:rPr lang="en-US" dirty="0" smtClean="0"/>
              <a:t> Women</a:t>
            </a:r>
            <a:r>
              <a:rPr lang="x-none" dirty="0" smtClean="0"/>
              <a:t> (</a:t>
            </a:r>
            <a:r>
              <a:rPr lang="x-none" i="1" dirty="0" smtClean="0"/>
              <a:t>Tech Savvy</a:t>
            </a:r>
            <a:r>
              <a:rPr lang="x-none" dirty="0" smtClean="0"/>
              <a:t>, 2000) suggests that from 6</a:t>
            </a:r>
            <a:r>
              <a:rPr lang="x-none" baseline="30000" dirty="0" smtClean="0"/>
              <a:t>th</a:t>
            </a:r>
            <a:r>
              <a:rPr lang="x-none" dirty="0" smtClean="0"/>
              <a:t>-8</a:t>
            </a:r>
            <a:r>
              <a:rPr lang="x-none" baseline="30000" dirty="0" smtClean="0"/>
              <a:t>th</a:t>
            </a:r>
            <a:r>
              <a:rPr lang="x-none" dirty="0" smtClean="0"/>
              <a:t> grade, girls’ interest in technology wanes.</a:t>
            </a:r>
            <a:endParaRPr lang="en-US" dirty="0" smtClean="0"/>
          </a:p>
          <a:p>
            <a:r>
              <a:rPr lang="x-none" dirty="0" smtClean="0"/>
              <a:t>We propose a project that would encourage girls aged 11-14 to develop digital literacy.  The project, titled </a:t>
            </a:r>
            <a:r>
              <a:rPr lang="x-none" i="1" dirty="0" smtClean="0"/>
              <a:t>Girlhood Remixed</a:t>
            </a:r>
            <a:r>
              <a:rPr lang="x-none" dirty="0" smtClean="0"/>
              <a:t>, </a:t>
            </a:r>
            <a:r>
              <a:rPr lang="en-US" dirty="0" smtClean="0"/>
              <a:t>will </a:t>
            </a:r>
            <a:r>
              <a:rPr lang="x-none" dirty="0" smtClean="0"/>
              <a:t>begin with a series of workshops in the Spring 201</a:t>
            </a:r>
            <a:r>
              <a:rPr lang="en-US" dirty="0" smtClean="0"/>
              <a:t>3</a:t>
            </a:r>
            <a:r>
              <a:rPr lang="x-none" dirty="0" smtClean="0"/>
              <a:t> semester held after school at the NM State University campus, culminating in a </a:t>
            </a:r>
            <a:r>
              <a:rPr lang="en-US" dirty="0" smtClean="0"/>
              <a:t>three</a:t>
            </a:r>
            <a:r>
              <a:rPr lang="x-none" dirty="0" smtClean="0"/>
              <a:t>-day summer camp held at NMSU.  Following the camp, girls will be invited to attend follow-up workshops to continue building upon their skills in the fall semester.  </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Goals</a:t>
            </a:r>
            <a:endParaRPr lang="en-US" dirty="0"/>
          </a:p>
        </p:txBody>
      </p:sp>
      <p:sp>
        <p:nvSpPr>
          <p:cNvPr id="3" name="Content Placeholder 2"/>
          <p:cNvSpPr>
            <a:spLocks noGrp="1"/>
          </p:cNvSpPr>
          <p:nvPr>
            <p:ph idx="1"/>
          </p:nvPr>
        </p:nvSpPr>
        <p:spPr>
          <a:xfrm>
            <a:off x="712788" y="3012141"/>
            <a:ext cx="7904764" cy="3609375"/>
          </a:xfrm>
        </p:spPr>
        <p:txBody>
          <a:bodyPr>
            <a:normAutofit fontScale="70000" lnSpcReduction="20000"/>
          </a:bodyPr>
          <a:lstStyle/>
          <a:p>
            <a:pPr lvl="0"/>
            <a:r>
              <a:rPr lang="en-US" i="1" dirty="0" smtClean="0">
                <a:solidFill>
                  <a:schemeClr val="accent6">
                    <a:lumMod val="75000"/>
                  </a:schemeClr>
                </a:solidFill>
              </a:rPr>
              <a:t>Increase access to and skills in technology for girls</a:t>
            </a:r>
            <a:r>
              <a:rPr lang="en-US" dirty="0" smtClean="0"/>
              <a:t>, particularly in Dona Ana County, regardless of socioeconomic status</a:t>
            </a:r>
          </a:p>
          <a:p>
            <a:pPr lvl="0"/>
            <a:r>
              <a:rPr lang="en-US" dirty="0" smtClean="0">
                <a:solidFill>
                  <a:srgbClr val="881A87"/>
                </a:solidFill>
              </a:rPr>
              <a:t>Increase critical awareness of new media consumption and production practices</a:t>
            </a:r>
            <a:r>
              <a:rPr lang="en-US" dirty="0" smtClean="0"/>
              <a:t> with particular attention paid to gender and identity representations available to young, female technology users</a:t>
            </a:r>
          </a:p>
          <a:p>
            <a:pPr lvl="0"/>
            <a:r>
              <a:rPr lang="en-US" dirty="0" smtClean="0">
                <a:solidFill>
                  <a:srgbClr val="881A87"/>
                </a:solidFill>
              </a:rPr>
              <a:t>Encourage outreach work amongst undergraduate and graduate students from English and other departments</a:t>
            </a:r>
            <a:r>
              <a:rPr lang="en-US" dirty="0" smtClean="0"/>
              <a:t> – Students provided a variety of services to the camp from leading software demonstrations and working one-on-one with campers in the computer lab to serving meals and chaperoning evening events</a:t>
            </a:r>
          </a:p>
          <a:p>
            <a:pPr lvl="0"/>
            <a:r>
              <a:rPr lang="en-US" dirty="0" smtClean="0">
                <a:solidFill>
                  <a:srgbClr val="881A87"/>
                </a:solidFill>
              </a:rPr>
              <a:t>Early recruitment</a:t>
            </a:r>
            <a:r>
              <a:rPr lang="en-US" dirty="0" smtClean="0"/>
              <a:t> for university</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They Do?</a:t>
            </a:r>
            <a:endParaRPr lang="en-US" dirty="0"/>
          </a:p>
        </p:txBody>
      </p:sp>
      <p:sp>
        <p:nvSpPr>
          <p:cNvPr id="3" name="Content Placeholder 2"/>
          <p:cNvSpPr>
            <a:spLocks noGrp="1"/>
          </p:cNvSpPr>
          <p:nvPr>
            <p:ph idx="1"/>
          </p:nvPr>
        </p:nvSpPr>
        <p:spPr/>
        <p:txBody>
          <a:bodyPr/>
          <a:lstStyle/>
          <a:p>
            <a:r>
              <a:rPr lang="en-US" dirty="0" smtClean="0"/>
              <a:t>iMovie</a:t>
            </a:r>
          </a:p>
          <a:p>
            <a:r>
              <a:rPr lang="en-US" dirty="0" smtClean="0"/>
              <a:t>Web design</a:t>
            </a:r>
          </a:p>
          <a:p>
            <a:r>
              <a:rPr lang="en-US" dirty="0" err="1" smtClean="0"/>
              <a:t>PhotoShop</a:t>
            </a:r>
            <a:endParaRPr lang="en-US" dirty="0" smtClean="0"/>
          </a:p>
          <a:p>
            <a:r>
              <a:rPr lang="en-US" dirty="0" err="1" smtClean="0"/>
              <a:t>GarageBand</a:t>
            </a:r>
            <a:endParaRPr lang="en-US" dirty="0" smtClean="0"/>
          </a:p>
          <a:p>
            <a:r>
              <a:rPr lang="en-US" dirty="0" smtClean="0"/>
              <a:t>Blogging </a:t>
            </a:r>
            <a:endParaRPr lang="en-US" dirty="0"/>
          </a:p>
        </p:txBody>
      </p:sp>
      <p:pic>
        <p:nvPicPr>
          <p:cNvPr id="4" name="Picture 3" descr="girl5 (1) copy.jpg"/>
          <p:cNvPicPr>
            <a:picLocks noChangeAspect="1"/>
          </p:cNvPicPr>
          <p:nvPr/>
        </p:nvPicPr>
        <p:blipFill>
          <a:blip r:embed="rId2"/>
          <a:stretch>
            <a:fillRect/>
          </a:stretch>
        </p:blipFill>
        <p:spPr>
          <a:xfrm>
            <a:off x="4604367" y="3327181"/>
            <a:ext cx="3545682" cy="265306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Budget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Total budget for summer 2013 --- </a:t>
            </a:r>
            <a:r>
              <a:rPr lang="en-US" b="1" dirty="0" smtClean="0">
                <a:solidFill>
                  <a:srgbClr val="881A87"/>
                </a:solidFill>
              </a:rPr>
              <a:t>$2,774</a:t>
            </a:r>
            <a:endParaRPr lang="en-US" dirty="0" smtClean="0">
              <a:solidFill>
                <a:srgbClr val="881A87"/>
              </a:solidFill>
            </a:endParaRPr>
          </a:p>
          <a:p>
            <a:pPr lvl="1"/>
            <a:r>
              <a:rPr lang="en-US" dirty="0" smtClean="0"/>
              <a:t>Two nights lodging for 24 campers and 4 chaperones (Housing costs are $21.50 per person, per night for double occupancy rooms) - </a:t>
            </a:r>
            <a:r>
              <a:rPr lang="en-US" dirty="0" smtClean="0">
                <a:solidFill>
                  <a:srgbClr val="881A87"/>
                </a:solidFill>
              </a:rPr>
              <a:t>$1,204</a:t>
            </a:r>
          </a:p>
          <a:p>
            <a:pPr lvl="1"/>
            <a:r>
              <a:rPr lang="en-US" dirty="0" smtClean="0"/>
              <a:t>Incidentals including craft supplies, snacks, and postage for permission forms and information packets - </a:t>
            </a:r>
            <a:r>
              <a:rPr lang="en-US" dirty="0" smtClean="0">
                <a:solidFill>
                  <a:srgbClr val="881A87"/>
                </a:solidFill>
              </a:rPr>
              <a:t>$400</a:t>
            </a:r>
          </a:p>
          <a:p>
            <a:pPr lvl="1"/>
            <a:r>
              <a:rPr lang="en-US" dirty="0" smtClean="0"/>
              <a:t>Three breakfasts, lunches, and dinners for 28 campers plus two additional volunteers at meal time (see chart below for breakdown) = </a:t>
            </a:r>
            <a:r>
              <a:rPr lang="en-US" dirty="0" smtClean="0">
                <a:solidFill>
                  <a:srgbClr val="881A87"/>
                </a:solidFill>
              </a:rPr>
              <a:t>$1,170</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We Ask for $$?</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Narrative rich marketing (email, Facebook, blog, traditional print media):</a:t>
            </a:r>
          </a:p>
          <a:p>
            <a:pPr lvl="1"/>
            <a:r>
              <a:rPr lang="en-US" dirty="0" smtClean="0"/>
              <a:t>Two nights lodging for 24 campers and 4 chaperones - </a:t>
            </a:r>
            <a:r>
              <a:rPr lang="en-US" b="1" dirty="0" smtClean="0">
                <a:solidFill>
                  <a:srgbClr val="881A87"/>
                </a:solidFill>
              </a:rPr>
              <a:t>$1,204</a:t>
            </a:r>
          </a:p>
          <a:p>
            <a:pPr lvl="1"/>
            <a:r>
              <a:rPr lang="en-US" dirty="0" smtClean="0"/>
              <a:t>Three breakfasts, lunches, and dinners for 28 campers plus two additional volunteers at meal time = </a:t>
            </a:r>
            <a:r>
              <a:rPr lang="en-US" b="1" dirty="0" smtClean="0">
                <a:solidFill>
                  <a:srgbClr val="881A87"/>
                </a:solidFill>
              </a:rPr>
              <a:t>$1,170</a:t>
            </a:r>
          </a:p>
          <a:p>
            <a:r>
              <a:rPr lang="en-US" u="sng" dirty="0" smtClean="0"/>
              <a:t>Limited narrative media (twitter, NMSU Student Hotline, Computers and Writing)</a:t>
            </a:r>
          </a:p>
          <a:p>
            <a:pPr lvl="1"/>
            <a:r>
              <a:rPr lang="en-US" dirty="0" smtClean="0"/>
              <a:t>Incidentals including craft supplies, snacks, and postage for permission forms and information packets - </a:t>
            </a:r>
            <a:r>
              <a:rPr lang="en-US" b="1" dirty="0" smtClean="0">
                <a:solidFill>
                  <a:srgbClr val="881A87"/>
                </a:solidFill>
              </a:rPr>
              <a:t>$400</a:t>
            </a:r>
          </a:p>
          <a:p>
            <a:pPr lvl="1">
              <a:buNone/>
            </a:pPr>
            <a:endParaRPr lang="en-US" dirty="0" smtClean="0"/>
          </a:p>
          <a:p>
            <a:pPr lvl="1"/>
            <a:endParaRPr lang="en-US" dirty="0" smtClean="0"/>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202814" cy="1447800"/>
          </a:xfrm>
        </p:spPr>
        <p:txBody>
          <a:bodyPr/>
          <a:lstStyle/>
          <a:p>
            <a:r>
              <a:rPr lang="en-US" dirty="0" smtClean="0"/>
              <a:t>The Role of </a:t>
            </a:r>
            <a:r>
              <a:rPr lang="en-US" dirty="0" err="1" smtClean="0"/>
              <a:t>Crowdsourcing</a:t>
            </a:r>
            <a:endParaRPr lang="en-US" dirty="0"/>
          </a:p>
        </p:txBody>
      </p:sp>
      <p:sp>
        <p:nvSpPr>
          <p:cNvPr id="3" name="Content Placeholder 2"/>
          <p:cNvSpPr>
            <a:spLocks noGrp="1"/>
          </p:cNvSpPr>
          <p:nvPr>
            <p:ph idx="1"/>
          </p:nvPr>
        </p:nvSpPr>
        <p:spPr/>
        <p:txBody>
          <a:bodyPr/>
          <a:lstStyle/>
          <a:p>
            <a:r>
              <a:rPr lang="en-US" dirty="0" smtClean="0"/>
              <a:t>A way to take an audience of consumers and make them co-producers on a “project” without a mediating third party</a:t>
            </a:r>
          </a:p>
          <a:p>
            <a:r>
              <a:rPr lang="en-US" dirty="0" smtClean="0"/>
              <a:t>Rhetorical and digital spaces that challenge us to rethink community building and action </a:t>
            </a:r>
          </a:p>
          <a:p>
            <a:r>
              <a:rPr lang="en-US" dirty="0" smtClean="0"/>
              <a:t>Also known as </a:t>
            </a:r>
            <a:r>
              <a:rPr lang="en-US" dirty="0" smtClean="0">
                <a:hlinkClick r:id="rId3"/>
              </a:rPr>
              <a:t>crowdfunding</a:t>
            </a:r>
            <a:endParaRPr lang="en-US"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Donors Choose</a:t>
            </a:r>
            <a:endParaRPr lang="en-US" dirty="0"/>
          </a:p>
        </p:txBody>
      </p:sp>
      <p:sp>
        <p:nvSpPr>
          <p:cNvPr id="3" name="Content Placeholder 2"/>
          <p:cNvSpPr>
            <a:spLocks noGrp="1"/>
          </p:cNvSpPr>
          <p:nvPr>
            <p:ph idx="1"/>
          </p:nvPr>
        </p:nvSpPr>
        <p:spPr>
          <a:xfrm>
            <a:off x="712788" y="3012141"/>
            <a:ext cx="7716838" cy="3845859"/>
          </a:xfrm>
        </p:spPr>
        <p:txBody>
          <a:bodyPr>
            <a:normAutofit fontScale="85000" lnSpcReduction="10000"/>
          </a:bodyPr>
          <a:lstStyle/>
          <a:p>
            <a:pPr fontAlgn="base"/>
            <a:r>
              <a:rPr lang="en-US" dirty="0" err="1" smtClean="0">
                <a:hlinkClick r:id="rId2" action="ppaction://hlinkfile"/>
              </a:rPr>
              <a:t>DonorsChoose.org</a:t>
            </a:r>
            <a:r>
              <a:rPr lang="en-US" dirty="0" smtClean="0"/>
              <a:t> is an online charity that provides a space where teachers can post a project request to help students in need. Project requests are posted from every corner of America, requesting that donors give any amount to the project that most inspires them.</a:t>
            </a:r>
          </a:p>
          <a:p>
            <a:pPr fontAlgn="base"/>
            <a:r>
              <a:rPr lang="en-US" dirty="0" smtClean="0"/>
              <a:t>When a project reaches its funding goal, Donors Choose will ship the materials to NMSU for Girlhood Remixed 2013. Donors will receive photos of the project taking place, a letter from the requesting party, and insight into how every dollar was spent. If a donor gives over $50, they also receive hand-written thank-</a:t>
            </a:r>
            <a:r>
              <a:rPr lang="en-US" dirty="0" err="1" smtClean="0"/>
              <a:t>yous</a:t>
            </a:r>
            <a:r>
              <a:rPr lang="en-US" dirty="0" smtClean="0"/>
              <a:t> from the students.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Indiegogo</a:t>
            </a:r>
            <a:endParaRPr lang="en-US" dirty="0"/>
          </a:p>
        </p:txBody>
      </p:sp>
      <p:sp>
        <p:nvSpPr>
          <p:cNvPr id="3" name="Content Placeholder 2"/>
          <p:cNvSpPr>
            <a:spLocks noGrp="1"/>
          </p:cNvSpPr>
          <p:nvPr>
            <p:ph idx="1"/>
          </p:nvPr>
        </p:nvSpPr>
        <p:spPr>
          <a:xfrm>
            <a:off x="712788" y="3012141"/>
            <a:ext cx="8021392" cy="3648249"/>
          </a:xfrm>
        </p:spPr>
        <p:txBody>
          <a:bodyPr>
            <a:normAutofit fontScale="92500" lnSpcReduction="20000"/>
          </a:bodyPr>
          <a:lstStyle/>
          <a:p>
            <a:r>
              <a:rPr lang="en-US" dirty="0" err="1" smtClean="0">
                <a:hlinkClick r:id="rId2"/>
              </a:rPr>
              <a:t>Indiegogo</a:t>
            </a:r>
            <a:r>
              <a:rPr lang="en-US" dirty="0" smtClean="0"/>
              <a:t> is an international </a:t>
            </a:r>
            <a:r>
              <a:rPr lang="en-US" dirty="0" err="1" smtClean="0"/>
              <a:t>crowdfunding</a:t>
            </a:r>
            <a:r>
              <a:rPr lang="en-US" dirty="0" smtClean="0"/>
              <a:t> site that allows anyone the space to raise money for any type of project, event, cause, or charity. General categories for the site are “creative,” “cause,” and “entrepreneurial.” This is also a popular site for non-profit organizations.</a:t>
            </a:r>
          </a:p>
          <a:p>
            <a:r>
              <a:rPr lang="en-US" dirty="0" smtClean="0"/>
              <a:t>If funded, </a:t>
            </a:r>
            <a:r>
              <a:rPr lang="en-US" dirty="0" err="1" smtClean="0"/>
              <a:t>Indiegogo</a:t>
            </a:r>
            <a:r>
              <a:rPr lang="en-US" dirty="0" smtClean="0"/>
              <a:t> projects work similarly to Donors Choose, where the crowd will receive set  perks based on the amount of money donated. </a:t>
            </a:r>
            <a:r>
              <a:rPr lang="en-US" dirty="0" err="1" smtClean="0"/>
              <a:t>Crowdsourcers</a:t>
            </a:r>
            <a:r>
              <a:rPr lang="en-US" dirty="0" smtClean="0"/>
              <a:t> have two options for projects that don’t get fully funded: return all money to donators, or pay a percentage of the money collected to the site and keep the rest.</a:t>
            </a:r>
            <a:endParaRPr lang="en-US" dirty="0"/>
          </a:p>
        </p:txBody>
      </p:sp>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371</TotalTime>
  <Words>1051</Words>
  <Application>Microsoft Macintosh PowerPoint</Application>
  <PresentationFormat>On-screen Show (4:3)</PresentationFormat>
  <Paragraphs>69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Sky</vt:lpstr>
      <vt:lpstr>Crowd Control:  Armed with Rhetorical Force </vt:lpstr>
      <vt:lpstr>Girlhood Remixed Camp</vt:lpstr>
      <vt:lpstr>Camp Goals</vt:lpstr>
      <vt:lpstr>What Will They Do?</vt:lpstr>
      <vt:lpstr>Estimated Budget</vt:lpstr>
      <vt:lpstr>Where Will We Ask for $$?</vt:lpstr>
      <vt:lpstr>The Role of Crowdsourcing</vt:lpstr>
      <vt:lpstr>Donors Choose</vt:lpstr>
      <vt:lpstr>Indiegogo</vt:lpstr>
      <vt:lpstr>WAIT! Do We Even Need a Crowdsourcing Platform?</vt:lpstr>
      <vt:lpstr>The Role of Social Media</vt:lpstr>
      <vt:lpstr>Storytelling</vt:lpstr>
      <vt:lpstr>Storytelling Goals</vt:lpstr>
      <vt:lpstr>Potential Findings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England</dc:creator>
  <cp:lastModifiedBy>Jennifer England</cp:lastModifiedBy>
  <cp:revision>9</cp:revision>
  <dcterms:created xsi:type="dcterms:W3CDTF">2012-12-10T20:52:30Z</dcterms:created>
  <dcterms:modified xsi:type="dcterms:W3CDTF">2015-06-26T19:00:07Z</dcterms:modified>
</cp:coreProperties>
</file>